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1" r:id="rId3"/>
    <p:sldId id="292" r:id="rId4"/>
    <p:sldId id="307" r:id="rId5"/>
    <p:sldId id="294" r:id="rId6"/>
    <p:sldId id="295" r:id="rId7"/>
    <p:sldId id="296" r:id="rId8"/>
    <p:sldId id="297" r:id="rId9"/>
    <p:sldId id="298" r:id="rId10"/>
    <p:sldId id="301" r:id="rId11"/>
    <p:sldId id="278" r:id="rId12"/>
    <p:sldId id="308" r:id="rId13"/>
    <p:sldId id="299" r:id="rId14"/>
    <p:sldId id="310" r:id="rId15"/>
    <p:sldId id="311" r:id="rId16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Myriad Web Pro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Myriad Web Pro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Myriad Web Pro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Myriad Web Pro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Myriad Web Pro" pitchFamily="34" charset="0"/>
        <a:ea typeface="+mn-ea"/>
        <a:cs typeface="+mn-cs"/>
      </a:defRPr>
    </a:lvl5pPr>
    <a:lvl6pPr marL="2286000" algn="l" defTabSz="914400" rtl="0" eaLnBrk="1" latinLnBrk="0" hangingPunct="1">
      <a:defRPr sz="9600" kern="1200">
        <a:solidFill>
          <a:schemeClr val="tx1"/>
        </a:solidFill>
        <a:latin typeface="Myriad Web Pro" pitchFamily="34" charset="0"/>
        <a:ea typeface="+mn-ea"/>
        <a:cs typeface="+mn-cs"/>
      </a:defRPr>
    </a:lvl6pPr>
    <a:lvl7pPr marL="2743200" algn="l" defTabSz="914400" rtl="0" eaLnBrk="1" latinLnBrk="0" hangingPunct="1">
      <a:defRPr sz="9600" kern="1200">
        <a:solidFill>
          <a:schemeClr val="tx1"/>
        </a:solidFill>
        <a:latin typeface="Myriad Web Pro" pitchFamily="34" charset="0"/>
        <a:ea typeface="+mn-ea"/>
        <a:cs typeface="+mn-cs"/>
      </a:defRPr>
    </a:lvl7pPr>
    <a:lvl8pPr marL="3200400" algn="l" defTabSz="914400" rtl="0" eaLnBrk="1" latinLnBrk="0" hangingPunct="1">
      <a:defRPr sz="9600" kern="1200">
        <a:solidFill>
          <a:schemeClr val="tx1"/>
        </a:solidFill>
        <a:latin typeface="Myriad Web Pro" pitchFamily="34" charset="0"/>
        <a:ea typeface="+mn-ea"/>
        <a:cs typeface="+mn-cs"/>
      </a:defRPr>
    </a:lvl8pPr>
    <a:lvl9pPr marL="3657600" algn="l" defTabSz="914400" rtl="0" eaLnBrk="1" latinLnBrk="0" hangingPunct="1">
      <a:defRPr sz="9600" kern="1200">
        <a:solidFill>
          <a:schemeClr val="tx1"/>
        </a:solidFill>
        <a:latin typeface="Myriad Web Pro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82"/>
    <a:srgbClr val="00006E"/>
    <a:srgbClr val="000073"/>
    <a:srgbClr val="000078"/>
    <a:srgbClr val="FFFF00"/>
    <a:srgbClr val="000066"/>
    <a:srgbClr val="DDDDDD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43" autoAdjust="0"/>
    <p:restoredTop sz="94660"/>
  </p:normalViewPr>
  <p:slideViewPr>
    <p:cSldViewPr>
      <p:cViewPr varScale="1">
        <p:scale>
          <a:sx n="94" d="100"/>
          <a:sy n="94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80089-2FDB-45F6-9C47-BED2017C1A3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81090284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404A0-6A3D-4DD5-973B-275AD2464F0D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53845928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83B76-6BCD-4974-A255-1A334BF5711D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18117466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F0A68-5976-49B0-81C9-9C42F675AD4D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1845960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3C285-BC60-46B4-B4BA-E012C8773EF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88067593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99FC8-58CA-421F-A01D-3C26B5288D34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69732296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CE13E-B93C-41F3-A6B8-453C655AA57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21167407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82F17-7422-4613-8DE5-8D033CCC3C4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47131821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D034DF-E9DD-49BA-9315-FE5A4AA230E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68416077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64A67-4DF5-4A9D-9427-558E9BD04A0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78438323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95FF6-9877-4EF5-B995-51BAA13CC92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85540079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nl-NL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nl-NL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9E5B5B5-2B21-4F92-A257-E995C156B3EB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brievenschrijverij.nl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achtergro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539750" y="1628775"/>
            <a:ext cx="8101013" cy="368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nl-NL" sz="6000" b="1" dirty="0" err="1">
                <a:solidFill>
                  <a:schemeClr val="bg1"/>
                </a:solidFill>
              </a:rPr>
              <a:t>Jezelf</a:t>
            </a:r>
            <a:r>
              <a:rPr lang="en-US" altLang="nl-NL" sz="6000" b="1" dirty="0">
                <a:solidFill>
                  <a:schemeClr val="bg1"/>
                </a:solidFill>
              </a:rPr>
              <a:t> </a:t>
            </a:r>
            <a:r>
              <a:rPr lang="en-US" altLang="nl-NL" sz="6000" b="1" dirty="0" err="1">
                <a:solidFill>
                  <a:schemeClr val="bg1"/>
                </a:solidFill>
              </a:rPr>
              <a:t>waarmaken</a:t>
            </a:r>
            <a:br>
              <a:rPr lang="en-US" altLang="nl-NL" sz="6000" b="1" dirty="0">
                <a:solidFill>
                  <a:schemeClr val="bg1"/>
                </a:solidFill>
              </a:rPr>
            </a:br>
            <a:endParaRPr lang="en-US" altLang="nl-NL" sz="6000" b="1" dirty="0">
              <a:solidFill>
                <a:schemeClr val="bg1"/>
              </a:solidFill>
            </a:endParaRPr>
          </a:p>
          <a:p>
            <a:pPr algn="ctr"/>
            <a:endParaRPr lang="en-US" altLang="nl-NL" sz="6000" b="1" dirty="0">
              <a:solidFill>
                <a:schemeClr val="bg1"/>
              </a:solidFill>
            </a:endParaRPr>
          </a:p>
          <a:p>
            <a:pPr algn="ctr"/>
            <a:r>
              <a:rPr lang="en-US" altLang="nl-NL" sz="2800" b="1" dirty="0" err="1">
                <a:solidFill>
                  <a:srgbClr val="DDDDDD"/>
                </a:solidFill>
              </a:rPr>
              <a:t>Laat</a:t>
            </a:r>
            <a:r>
              <a:rPr lang="en-US" altLang="nl-NL" sz="2800" b="1" dirty="0">
                <a:solidFill>
                  <a:srgbClr val="DDDDDD"/>
                </a:solidFill>
              </a:rPr>
              <a:t> </a:t>
            </a:r>
            <a:r>
              <a:rPr lang="en-US" altLang="nl-NL" sz="2800" b="1" dirty="0" err="1">
                <a:solidFill>
                  <a:srgbClr val="DDDDDD"/>
                </a:solidFill>
              </a:rPr>
              <a:t>jezelf</a:t>
            </a:r>
            <a:r>
              <a:rPr lang="en-US" altLang="nl-NL" sz="2800" b="1" dirty="0">
                <a:solidFill>
                  <a:srgbClr val="DDDDDD"/>
                </a:solidFill>
              </a:rPr>
              <a:t> ZIEN </a:t>
            </a:r>
            <a:r>
              <a:rPr lang="en-US" altLang="nl-NL" sz="2800" b="1" dirty="0" err="1">
                <a:solidFill>
                  <a:srgbClr val="DDDDDD"/>
                </a:solidFill>
              </a:rPr>
              <a:t>bij</a:t>
            </a:r>
            <a:r>
              <a:rPr lang="en-US" altLang="nl-NL" sz="2800" b="1" dirty="0">
                <a:solidFill>
                  <a:srgbClr val="DDDDDD"/>
                </a:solidFill>
              </a:rPr>
              <a:t> </a:t>
            </a:r>
            <a:r>
              <a:rPr lang="en-US" altLang="nl-NL" sz="2800" b="1" dirty="0" err="1">
                <a:solidFill>
                  <a:srgbClr val="DDDDDD"/>
                </a:solidFill>
              </a:rPr>
              <a:t>je</a:t>
            </a:r>
            <a:r>
              <a:rPr lang="en-US" altLang="nl-NL" sz="2800" b="1" dirty="0">
                <a:solidFill>
                  <a:srgbClr val="DDDDDD"/>
                </a:solidFill>
              </a:rPr>
              <a:t> </a:t>
            </a:r>
            <a:r>
              <a:rPr lang="en-US" altLang="nl-NL" sz="2800" b="1" dirty="0" err="1">
                <a:solidFill>
                  <a:srgbClr val="DDDDDD"/>
                </a:solidFill>
              </a:rPr>
              <a:t>sollicitatie</a:t>
            </a:r>
            <a:br>
              <a:rPr lang="en-US" altLang="nl-NL" sz="2800" b="1" dirty="0">
                <a:solidFill>
                  <a:srgbClr val="DDDDDD"/>
                </a:solidFill>
              </a:rPr>
            </a:br>
            <a:endParaRPr lang="nl-NL" altLang="nl-NL" sz="2800" b="1" dirty="0">
              <a:solidFill>
                <a:srgbClr val="DDDDDD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80" name="Picture 4" descr="bal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913"/>
            <a:ext cx="9144000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395288" y="1412875"/>
            <a:ext cx="8497887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altLang="nl-NL" sz="4000" b="1" dirty="0"/>
              <a:t>Eindig vol vertrouwen, maar laat de beslissing om jou uit te nodigen over aan de lezer.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altLang="nl-NL" sz="4000" b="1" dirty="0"/>
              <a:t>Houd de zakelijke toon vast.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nl-NL" sz="4000" b="1" dirty="0" err="1"/>
              <a:t>Afsluiting</a:t>
            </a:r>
            <a:r>
              <a:rPr lang="en-US" altLang="nl-NL" sz="4000" b="1" dirty="0"/>
              <a:t> ‘Met </a:t>
            </a:r>
            <a:r>
              <a:rPr lang="en-US" altLang="nl-NL" sz="4000" b="1" dirty="0" err="1"/>
              <a:t>vriendelijke</a:t>
            </a:r>
            <a:r>
              <a:rPr lang="en-US" altLang="nl-NL" sz="4000" b="1" dirty="0"/>
              <a:t> </a:t>
            </a:r>
            <a:r>
              <a:rPr lang="en-US" altLang="nl-NL" sz="4000" b="1" dirty="0" err="1"/>
              <a:t>groet</a:t>
            </a:r>
            <a:r>
              <a:rPr lang="en-US" altLang="nl-NL" sz="4000" b="1" dirty="0"/>
              <a:t>’ + </a:t>
            </a:r>
            <a:r>
              <a:rPr lang="en-US" altLang="nl-NL" sz="4000" b="1" dirty="0" err="1"/>
              <a:t>ruimte</a:t>
            </a:r>
            <a:r>
              <a:rPr lang="en-US" altLang="nl-NL" sz="4000" b="1" dirty="0"/>
              <a:t> + </a:t>
            </a:r>
            <a:r>
              <a:rPr lang="en-US" altLang="nl-NL" sz="4000" b="1" dirty="0" err="1"/>
              <a:t>voor</a:t>
            </a:r>
            <a:r>
              <a:rPr lang="en-US" altLang="nl-NL" sz="4000" b="1" dirty="0"/>
              <a:t>- en </a:t>
            </a:r>
            <a:r>
              <a:rPr lang="en-US" altLang="nl-NL" sz="4000" b="1" dirty="0" err="1"/>
              <a:t>achternaam</a:t>
            </a:r>
            <a:r>
              <a:rPr lang="en-US" altLang="nl-NL" sz="4000" b="1" dirty="0"/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nl-NL" sz="4000" b="1" dirty="0"/>
              <a:t>Op </a:t>
            </a:r>
            <a:r>
              <a:rPr lang="en-US" altLang="nl-NL" sz="4000" b="1" dirty="0" err="1"/>
              <a:t>een</a:t>
            </a:r>
            <a:r>
              <a:rPr lang="en-US" altLang="nl-NL" sz="4000" b="1" dirty="0"/>
              <a:t> ‘</a:t>
            </a:r>
            <a:r>
              <a:rPr lang="en-US" altLang="nl-NL" sz="4000" b="1" dirty="0" err="1"/>
              <a:t>papieren</a:t>
            </a:r>
            <a:r>
              <a:rPr lang="en-US" altLang="nl-NL" sz="4000" b="1" dirty="0"/>
              <a:t> brief’ </a:t>
            </a:r>
            <a:r>
              <a:rPr lang="en-US" altLang="nl-NL" sz="4000" b="1" dirty="0" err="1"/>
              <a:t>zet</a:t>
            </a:r>
            <a:r>
              <a:rPr lang="en-US" altLang="nl-NL" sz="4000" b="1" dirty="0"/>
              <a:t> </a:t>
            </a:r>
            <a:r>
              <a:rPr lang="en-US" altLang="nl-NL" sz="4000" b="1" dirty="0" err="1"/>
              <a:t>je</a:t>
            </a:r>
            <a:r>
              <a:rPr lang="en-US" altLang="nl-NL" sz="4000" b="1" dirty="0"/>
              <a:t> </a:t>
            </a:r>
            <a:r>
              <a:rPr lang="en-US" altLang="nl-NL" sz="4000" b="1" dirty="0" err="1"/>
              <a:t>daartussen</a:t>
            </a:r>
            <a:r>
              <a:rPr lang="en-US" altLang="nl-NL" sz="4000" b="1" dirty="0"/>
              <a:t> </a:t>
            </a:r>
            <a:r>
              <a:rPr lang="en-US" altLang="nl-NL" sz="4000" b="1" dirty="0" err="1"/>
              <a:t>een</a:t>
            </a:r>
            <a:r>
              <a:rPr lang="en-US" altLang="nl-NL" sz="4000" b="1" dirty="0"/>
              <a:t> </a:t>
            </a:r>
            <a:r>
              <a:rPr lang="en-US" altLang="nl-NL" sz="4000" b="1" dirty="0" err="1"/>
              <a:t>handtekening</a:t>
            </a:r>
            <a:r>
              <a:rPr lang="en-US" altLang="nl-NL" sz="4000" b="1" dirty="0"/>
              <a:t>.</a:t>
            </a:r>
            <a:endParaRPr lang="nl-NL" altLang="nl-NL" sz="4000" b="1" dirty="0"/>
          </a:p>
          <a:p>
            <a:pPr>
              <a:buFontTx/>
              <a:buChar char="•"/>
            </a:pPr>
            <a:endParaRPr lang="nl-NL" altLang="nl-NL" sz="4000" b="1" dirty="0"/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395288" y="188913"/>
            <a:ext cx="818197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nl-NL" sz="4800" b="1">
                <a:solidFill>
                  <a:srgbClr val="99CCFF"/>
                </a:solidFill>
              </a:rPr>
              <a:t>Jezelf uitnodigen + afsluiten</a:t>
            </a:r>
            <a:r>
              <a:rPr lang="en-US" altLang="nl-NL" sz="4800" b="1">
                <a:solidFill>
                  <a:schemeClr val="bg1"/>
                </a:solidFill>
              </a:rPr>
              <a:t> </a:t>
            </a:r>
            <a:endParaRPr lang="nl-NL" altLang="nl-NL" sz="48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achtergro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395288" y="188913"/>
            <a:ext cx="1473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nl-NL" sz="4800" b="1">
                <a:solidFill>
                  <a:schemeClr val="bg1"/>
                </a:solidFill>
              </a:rPr>
              <a:t>Stijl </a:t>
            </a:r>
            <a:endParaRPr lang="nl-NL" altLang="nl-NL" sz="4800" b="1">
              <a:solidFill>
                <a:schemeClr val="bg1"/>
              </a:solidFill>
            </a:endParaRP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395288" y="1412875"/>
            <a:ext cx="8065144" cy="402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nl-NL" altLang="nl-NL" sz="4000" b="1" dirty="0">
                <a:solidFill>
                  <a:schemeClr val="bg1"/>
                </a:solidFill>
              </a:rPr>
              <a:t>‘De keuze uit de taalmiddelen die jou ter beschikking staan om een bepaald/gewild effect te bereiken.’</a:t>
            </a:r>
            <a:r>
              <a:rPr lang="nl-NL" altLang="nl-NL" sz="4000" dirty="0">
                <a:solidFill>
                  <a:schemeClr val="bg1"/>
                </a:solidFill>
              </a:rPr>
              <a:t> </a:t>
            </a:r>
            <a:endParaRPr lang="nl-NL" altLang="nl-NL" sz="4000" b="1" dirty="0">
              <a:solidFill>
                <a:schemeClr val="bg1"/>
              </a:solidFill>
            </a:endParaRPr>
          </a:p>
          <a:p>
            <a:endParaRPr lang="nl-NL" altLang="nl-NL" sz="4000" b="1" dirty="0">
              <a:solidFill>
                <a:schemeClr val="bg1"/>
              </a:solidFill>
            </a:endParaRPr>
          </a:p>
          <a:p>
            <a:r>
              <a:rPr lang="nl-NL" altLang="nl-NL" sz="4000" b="1" dirty="0">
                <a:solidFill>
                  <a:schemeClr val="bg1"/>
                </a:solidFill>
              </a:rPr>
              <a:t>Laat zien wie JIJ bent (in woorden die het bij de lezer goed doen).</a:t>
            </a:r>
            <a:r>
              <a:rPr lang="en-US" altLang="nl-NL" sz="2800" b="1" dirty="0">
                <a:solidFill>
                  <a:schemeClr val="bg1"/>
                </a:solidFill>
              </a:rPr>
              <a:t> 	</a:t>
            </a:r>
            <a:r>
              <a:rPr lang="en-US" altLang="nl-NL" sz="1800" b="1" dirty="0">
                <a:solidFill>
                  <a:schemeClr val="bg1"/>
                </a:solidFill>
              </a:rPr>
              <a:t>							</a:t>
            </a:r>
            <a:endParaRPr lang="nl-NL" altLang="nl-NL" sz="1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achtergro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395288" y="188913"/>
            <a:ext cx="37655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nl-NL" sz="4800" b="1">
                <a:solidFill>
                  <a:schemeClr val="bg1"/>
                </a:solidFill>
              </a:rPr>
              <a:t>Geen clichés </a:t>
            </a:r>
            <a:endParaRPr lang="nl-NL" altLang="nl-NL" sz="4800" b="1">
              <a:solidFill>
                <a:schemeClr val="bg1"/>
              </a:solidFill>
            </a:endParaRP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395288" y="1412875"/>
            <a:ext cx="7849120" cy="3414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nl-NL" altLang="nl-NL" sz="4000" b="1" dirty="0">
                <a:solidFill>
                  <a:schemeClr val="bg1"/>
                </a:solidFill>
              </a:rPr>
              <a:t>Dooddoeners en platgetreden paden zijn de vijand van het persoonlijke. Hoe minder clichés, hoe meer JIJ naar voren komt.</a:t>
            </a:r>
          </a:p>
          <a:p>
            <a:endParaRPr lang="nl-NL" altLang="nl-NL" sz="4000" b="1" dirty="0">
              <a:solidFill>
                <a:schemeClr val="bg1"/>
              </a:solidFill>
            </a:endParaRPr>
          </a:p>
          <a:p>
            <a:r>
              <a:rPr lang="en-US" altLang="nl-NL" sz="1800" b="1" dirty="0">
                <a:solidFill>
                  <a:schemeClr val="bg1"/>
                </a:solidFill>
              </a:rPr>
              <a:t>							</a:t>
            </a:r>
            <a:endParaRPr lang="nl-NL" altLang="nl-NL" sz="1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395288" y="188913"/>
            <a:ext cx="4176712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nl-NL" sz="4800" b="1">
                <a:solidFill>
                  <a:schemeClr val="bg1"/>
                </a:solidFill>
              </a:rPr>
              <a:t>Zwarte lijst</a:t>
            </a:r>
            <a:endParaRPr lang="nl-NL" altLang="nl-NL" sz="4800" b="1">
              <a:solidFill>
                <a:schemeClr val="bg1"/>
              </a:solidFill>
            </a:endParaRP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395288" y="1412875"/>
            <a:ext cx="8497887" cy="661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3200" b="1">
                <a:solidFill>
                  <a:schemeClr val="bg1"/>
                </a:solidFill>
              </a:rPr>
              <a:t>uitdaging (aangaan)</a:t>
            </a:r>
            <a:r>
              <a:rPr lang="nl-NL" altLang="nl-NL" sz="2400" b="1">
                <a:solidFill>
                  <a:schemeClr val="bg1"/>
                </a:solidFill>
              </a:rPr>
              <a:t>	op het lijf geschreven</a:t>
            </a:r>
          </a:p>
          <a:p>
            <a:r>
              <a:rPr lang="nl-NL" altLang="nl-NL" sz="2400" b="1">
                <a:solidFill>
                  <a:schemeClr val="bg1"/>
                </a:solidFill>
              </a:rPr>
              <a:t>			</a:t>
            </a:r>
            <a:r>
              <a:rPr lang="nl-NL" altLang="nl-NL" sz="4000" b="1">
                <a:solidFill>
                  <a:schemeClr val="bg1"/>
                </a:solidFill>
              </a:rPr>
              <a:t>flexibel	</a:t>
            </a:r>
          </a:p>
          <a:p>
            <a:r>
              <a:rPr lang="nl-NL" altLang="nl-NL" sz="2400" b="1">
                <a:solidFill>
                  <a:schemeClr val="bg1"/>
                </a:solidFill>
              </a:rPr>
              <a:t>9-tot-5-mentaliteit		   </a:t>
            </a:r>
            <a:r>
              <a:rPr lang="nl-NL" altLang="nl-NL" sz="1800" b="1" i="1">
                <a:solidFill>
                  <a:schemeClr val="bg1"/>
                </a:solidFill>
                <a:latin typeface="Calibri" panose="020F0502020204030204" pitchFamily="34" charset="0"/>
              </a:rPr>
              <a:t>leuk</a:t>
            </a:r>
            <a:r>
              <a:rPr lang="nl-NL" altLang="nl-NL" sz="2400" b="1">
                <a:solidFill>
                  <a:schemeClr val="bg1"/>
                </a:solidFill>
              </a:rPr>
              <a:t>		       spin in het web</a:t>
            </a:r>
          </a:p>
          <a:p>
            <a:r>
              <a:rPr lang="nl-NL" altLang="nl-NL" sz="2400" b="1">
                <a:solidFill>
                  <a:schemeClr val="bg1"/>
                </a:solidFill>
              </a:rPr>
              <a:t>	</a:t>
            </a:r>
            <a:r>
              <a:rPr lang="nl-NL" altLang="nl-NL" sz="1800" b="1">
                <a:solidFill>
                  <a:schemeClr val="bg1"/>
                </a:solidFill>
              </a:rPr>
              <a:t>out-of-the-box</a:t>
            </a:r>
            <a:r>
              <a:rPr lang="nl-NL" altLang="nl-NL" sz="2400" b="1">
                <a:solidFill>
                  <a:schemeClr val="bg1"/>
                </a:solidFill>
              </a:rPr>
              <a:t>			</a:t>
            </a:r>
            <a:r>
              <a:rPr lang="nl-NL" altLang="nl-NL" sz="2800" b="1">
                <a:solidFill>
                  <a:schemeClr val="bg1"/>
                </a:solidFill>
              </a:rPr>
              <a:t>proactief</a:t>
            </a:r>
          </a:p>
          <a:p>
            <a:r>
              <a:rPr lang="nl-NL" altLang="nl-NL" sz="2400" b="1">
                <a:solidFill>
                  <a:schemeClr val="bg1"/>
                </a:solidFill>
              </a:rPr>
              <a:t>		...sluit perfect aan bij... 	</a:t>
            </a:r>
          </a:p>
          <a:p>
            <a:r>
              <a:rPr lang="nl-NL" altLang="nl-NL" sz="2400" b="1">
                <a:solidFill>
                  <a:schemeClr val="bg1"/>
                </a:solidFill>
              </a:rPr>
              <a:t>      </a:t>
            </a:r>
            <a:r>
              <a:rPr lang="nl-NL" altLang="nl-NL" sz="2400">
                <a:solidFill>
                  <a:schemeClr val="bg1"/>
                </a:solidFill>
              </a:rPr>
              <a:t>klantgericht</a:t>
            </a:r>
            <a:r>
              <a:rPr lang="nl-NL" altLang="nl-NL" sz="2400" b="1">
                <a:solidFill>
                  <a:schemeClr val="bg1"/>
                </a:solidFill>
              </a:rPr>
              <a:t>				</a:t>
            </a:r>
            <a:r>
              <a:rPr lang="nl-NL" altLang="nl-NL" sz="2800" b="1">
                <a:solidFill>
                  <a:schemeClr val="bg1"/>
                </a:solidFill>
              </a:rPr>
              <a:t>mensenmens</a:t>
            </a:r>
          </a:p>
          <a:p>
            <a:endParaRPr lang="nl-NL" altLang="nl-NL" sz="1200" b="1">
              <a:solidFill>
                <a:schemeClr val="bg1"/>
              </a:solidFill>
            </a:endParaRPr>
          </a:p>
          <a:p>
            <a:r>
              <a:rPr lang="nl-NL" altLang="nl-NL" sz="2400" b="1">
                <a:solidFill>
                  <a:schemeClr val="bg1"/>
                </a:solidFill>
              </a:rPr>
              <a:t>		teamspeler (of nóg erger: teamplayer)</a:t>
            </a:r>
          </a:p>
          <a:p>
            <a:endParaRPr lang="nl-NL" altLang="nl-NL" sz="1600" b="1">
              <a:solidFill>
                <a:schemeClr val="bg1"/>
              </a:solidFill>
            </a:endParaRPr>
          </a:p>
          <a:p>
            <a:r>
              <a:rPr lang="nl-NL" altLang="nl-NL" sz="2400" b="1">
                <a:solidFill>
                  <a:schemeClr val="bg1"/>
                </a:solidFill>
              </a:rPr>
              <a:t>	innovatief		    </a:t>
            </a:r>
            <a:r>
              <a:rPr lang="nl-NL" altLang="nl-NL" sz="2400" i="1">
                <a:solidFill>
                  <a:schemeClr val="bg1"/>
                </a:solidFill>
              </a:rPr>
              <a:t>creatieve duizendpoot</a:t>
            </a:r>
          </a:p>
          <a:p>
            <a:endParaRPr lang="nl-NL" altLang="nl-NL" sz="1200" i="1">
              <a:solidFill>
                <a:schemeClr val="bg1"/>
              </a:solidFill>
            </a:endParaRPr>
          </a:p>
          <a:p>
            <a:r>
              <a:rPr lang="nl-NL" altLang="nl-NL" sz="2800" b="1">
                <a:solidFill>
                  <a:schemeClr val="bg1"/>
                </a:solidFill>
              </a:rPr>
              <a:t>win-winsituatie</a:t>
            </a:r>
            <a:r>
              <a:rPr lang="nl-NL" altLang="nl-NL" sz="2400" b="1">
                <a:solidFill>
                  <a:schemeClr val="bg1"/>
                </a:solidFill>
              </a:rPr>
              <a:t>		resultaatgericht</a:t>
            </a:r>
          </a:p>
          <a:p>
            <a:r>
              <a:rPr lang="nl-NL" altLang="nl-NL" sz="2400" b="1">
                <a:solidFill>
                  <a:schemeClr val="bg1"/>
                </a:solidFill>
              </a:rPr>
              <a:t>		dynamisch</a:t>
            </a:r>
          </a:p>
          <a:p>
            <a:r>
              <a:rPr lang="nl-NL" altLang="nl-NL" sz="2400" b="1">
                <a:solidFill>
                  <a:schemeClr val="bg1"/>
                </a:solidFill>
              </a:rPr>
              <a:t>			zowel solo als in teamverband      </a:t>
            </a:r>
            <a:r>
              <a:rPr lang="nl-NL" altLang="nl-NL" sz="2400" b="1">
                <a:solidFill>
                  <a:schemeClr val="bg2"/>
                </a:solidFill>
              </a:rPr>
              <a:t>enz.</a:t>
            </a:r>
          </a:p>
          <a:p>
            <a:endParaRPr lang="nl-NL" altLang="nl-NL" sz="2400" b="1">
              <a:solidFill>
                <a:schemeClr val="bg1"/>
              </a:solidFill>
            </a:endParaRPr>
          </a:p>
          <a:p>
            <a:endParaRPr lang="nl-NL" altLang="nl-NL" sz="2400" b="1">
              <a:solidFill>
                <a:schemeClr val="bg1"/>
              </a:solidFill>
            </a:endParaRPr>
          </a:p>
          <a:p>
            <a:endParaRPr lang="nl-NL" altLang="nl-NL" sz="40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 descr="achtergro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395288" y="188913"/>
            <a:ext cx="1728787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nl-NL" sz="4800" b="1">
                <a:solidFill>
                  <a:schemeClr val="bg1"/>
                </a:solidFill>
              </a:rPr>
              <a:t>Tip</a:t>
            </a:r>
            <a:endParaRPr lang="nl-NL" altLang="nl-NL" sz="4800" b="1">
              <a:solidFill>
                <a:schemeClr val="bg1"/>
              </a:solidFill>
            </a:endParaRPr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395289" y="1412875"/>
            <a:ext cx="7993136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nl-NL" sz="4200" b="1" dirty="0" err="1">
                <a:solidFill>
                  <a:schemeClr val="bg1"/>
                </a:solidFill>
              </a:rPr>
              <a:t>Laat</a:t>
            </a:r>
            <a:r>
              <a:rPr lang="en-US" altLang="nl-NL" sz="4200" b="1" dirty="0">
                <a:solidFill>
                  <a:schemeClr val="bg1"/>
                </a:solidFill>
              </a:rPr>
              <a:t> </a:t>
            </a:r>
            <a:r>
              <a:rPr lang="en-US" altLang="nl-NL" sz="4200" b="1" dirty="0" err="1">
                <a:solidFill>
                  <a:schemeClr val="bg1"/>
                </a:solidFill>
              </a:rPr>
              <a:t>je</a:t>
            </a:r>
            <a:r>
              <a:rPr lang="en-US" altLang="nl-NL" sz="4200" b="1" dirty="0">
                <a:solidFill>
                  <a:schemeClr val="bg1"/>
                </a:solidFill>
              </a:rPr>
              <a:t> brief </a:t>
            </a:r>
            <a:r>
              <a:rPr lang="en-US" altLang="nl-NL" sz="4200" b="1" dirty="0" err="1">
                <a:solidFill>
                  <a:schemeClr val="bg1"/>
                </a:solidFill>
              </a:rPr>
              <a:t>altijd</a:t>
            </a:r>
            <a:r>
              <a:rPr lang="en-US" altLang="nl-NL" sz="4200" b="1" dirty="0">
                <a:solidFill>
                  <a:schemeClr val="bg1"/>
                </a:solidFill>
              </a:rPr>
              <a:t> </a:t>
            </a:r>
            <a:r>
              <a:rPr lang="en-US" altLang="nl-NL" sz="4200" b="1" dirty="0" err="1">
                <a:solidFill>
                  <a:schemeClr val="bg1"/>
                </a:solidFill>
              </a:rPr>
              <a:t>nakijken</a:t>
            </a:r>
            <a:r>
              <a:rPr lang="en-US" altLang="nl-NL" sz="4200" b="1" dirty="0">
                <a:solidFill>
                  <a:schemeClr val="bg1"/>
                </a:solidFill>
              </a:rPr>
              <a:t> door twee </a:t>
            </a:r>
            <a:r>
              <a:rPr lang="en-US" altLang="nl-NL" sz="4200" b="1" dirty="0" err="1">
                <a:solidFill>
                  <a:schemeClr val="bg1"/>
                </a:solidFill>
              </a:rPr>
              <a:t>kritische</a:t>
            </a:r>
            <a:r>
              <a:rPr lang="en-US" altLang="nl-NL" sz="4200" b="1" dirty="0">
                <a:solidFill>
                  <a:schemeClr val="bg1"/>
                </a:solidFill>
              </a:rPr>
              <a:t> </a:t>
            </a:r>
            <a:r>
              <a:rPr lang="en-US" altLang="nl-NL" sz="4200" b="1" dirty="0" err="1">
                <a:solidFill>
                  <a:schemeClr val="bg1"/>
                </a:solidFill>
              </a:rPr>
              <a:t>deskundigen</a:t>
            </a:r>
            <a:endParaRPr lang="en-US" altLang="nl-NL" sz="4200" b="1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nl-NL" sz="4200" b="1" dirty="0" err="1">
                <a:solidFill>
                  <a:schemeClr val="bg1"/>
                </a:solidFill>
              </a:rPr>
              <a:t>Bij</a:t>
            </a:r>
            <a:r>
              <a:rPr lang="en-US" altLang="nl-NL" sz="4200" b="1" dirty="0">
                <a:solidFill>
                  <a:schemeClr val="bg1"/>
                </a:solidFill>
              </a:rPr>
              <a:t> </a:t>
            </a:r>
            <a:r>
              <a:rPr lang="en-US" altLang="nl-NL" sz="4200" b="1" dirty="0" err="1">
                <a:solidFill>
                  <a:schemeClr val="bg1"/>
                </a:solidFill>
              </a:rPr>
              <a:t>voorkeur</a:t>
            </a:r>
            <a:r>
              <a:rPr lang="en-US" altLang="nl-NL" sz="4200" b="1" dirty="0">
                <a:solidFill>
                  <a:schemeClr val="bg1"/>
                </a:solidFill>
              </a:rPr>
              <a:t> </a:t>
            </a:r>
            <a:r>
              <a:rPr lang="en-US" altLang="nl-NL" sz="4200" b="1" dirty="0" err="1">
                <a:solidFill>
                  <a:schemeClr val="bg1"/>
                </a:solidFill>
              </a:rPr>
              <a:t>mensen</a:t>
            </a:r>
            <a:r>
              <a:rPr lang="en-US" altLang="nl-NL" sz="4200" b="1" dirty="0">
                <a:solidFill>
                  <a:schemeClr val="bg1"/>
                </a:solidFill>
              </a:rPr>
              <a:t> die </a:t>
            </a:r>
            <a:r>
              <a:rPr lang="en-US" altLang="nl-NL" sz="4200" b="1" dirty="0" err="1">
                <a:solidFill>
                  <a:schemeClr val="bg1"/>
                </a:solidFill>
              </a:rPr>
              <a:t>jou</a:t>
            </a:r>
            <a:r>
              <a:rPr lang="en-US" altLang="nl-NL" sz="4200" b="1" dirty="0">
                <a:solidFill>
                  <a:schemeClr val="bg1"/>
                </a:solidFill>
              </a:rPr>
              <a:t> </a:t>
            </a:r>
            <a:r>
              <a:rPr lang="en-US" altLang="nl-NL" sz="4200" b="1" dirty="0" err="1">
                <a:solidFill>
                  <a:schemeClr val="bg1"/>
                </a:solidFill>
              </a:rPr>
              <a:t>goed</a:t>
            </a:r>
            <a:r>
              <a:rPr lang="en-US" altLang="nl-NL" sz="4200" b="1" dirty="0">
                <a:solidFill>
                  <a:schemeClr val="bg1"/>
                </a:solidFill>
              </a:rPr>
              <a:t> </a:t>
            </a:r>
            <a:r>
              <a:rPr lang="en-US" altLang="nl-NL" sz="4200" b="1" dirty="0" err="1">
                <a:solidFill>
                  <a:schemeClr val="bg1"/>
                </a:solidFill>
              </a:rPr>
              <a:t>kennen</a:t>
            </a:r>
            <a:r>
              <a:rPr lang="en-US" altLang="nl-NL" sz="4200" b="1" dirty="0">
                <a:solidFill>
                  <a:schemeClr val="bg1"/>
                </a:solidFill>
              </a:rPr>
              <a:t>. </a:t>
            </a:r>
            <a:r>
              <a:rPr lang="en-US" altLang="nl-NL" sz="4200" b="1" dirty="0" err="1">
                <a:solidFill>
                  <a:schemeClr val="bg1"/>
                </a:solidFill>
              </a:rPr>
              <a:t>Zij</a:t>
            </a:r>
            <a:r>
              <a:rPr lang="en-US" altLang="nl-NL" sz="4200" b="1" dirty="0">
                <a:solidFill>
                  <a:schemeClr val="bg1"/>
                </a:solidFill>
              </a:rPr>
              <a:t> kunnen </a:t>
            </a:r>
            <a:r>
              <a:rPr lang="en-US" altLang="nl-NL" sz="4200" b="1" dirty="0" err="1">
                <a:solidFill>
                  <a:schemeClr val="bg1"/>
                </a:solidFill>
              </a:rPr>
              <a:t>beoordelen</a:t>
            </a:r>
            <a:r>
              <a:rPr lang="en-US" altLang="nl-NL" sz="4200" b="1" dirty="0">
                <a:solidFill>
                  <a:schemeClr val="bg1"/>
                </a:solidFill>
              </a:rPr>
              <a:t> of de brief </a:t>
            </a:r>
            <a:r>
              <a:rPr lang="en-US" altLang="nl-NL" sz="4200" b="1" dirty="0" err="1">
                <a:solidFill>
                  <a:schemeClr val="bg1"/>
                </a:solidFill>
              </a:rPr>
              <a:t>bij</a:t>
            </a:r>
            <a:r>
              <a:rPr lang="en-US" altLang="nl-NL" sz="4200" b="1" dirty="0">
                <a:solidFill>
                  <a:schemeClr val="bg1"/>
                </a:solidFill>
              </a:rPr>
              <a:t> </a:t>
            </a:r>
            <a:r>
              <a:rPr lang="en-US" altLang="nl-NL" sz="4200" b="1" dirty="0" err="1">
                <a:solidFill>
                  <a:schemeClr val="bg1"/>
                </a:solidFill>
              </a:rPr>
              <a:t>jou</a:t>
            </a:r>
            <a:r>
              <a:rPr lang="en-US" altLang="nl-NL" sz="4200" b="1" dirty="0">
                <a:solidFill>
                  <a:schemeClr val="bg1"/>
                </a:solidFill>
              </a:rPr>
              <a:t> past.</a:t>
            </a:r>
          </a:p>
          <a:p>
            <a:endParaRPr lang="nl-NL" altLang="nl-NL" sz="4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 descr="achtergro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395288" y="188913"/>
            <a:ext cx="44640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NL" altLang="nl-NL" sz="4800" b="1" dirty="0">
              <a:solidFill>
                <a:schemeClr val="bg1"/>
              </a:solidFill>
            </a:endParaRP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395288" y="1125538"/>
            <a:ext cx="7993062" cy="22987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8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br>
              <a:rPr lang="en-US" altLang="nl-NL" sz="1800" dirty="0">
                <a:solidFill>
                  <a:srgbClr val="000066"/>
                </a:solidFill>
              </a:rPr>
            </a:br>
            <a:r>
              <a:rPr lang="en-US" altLang="nl-NL" sz="1800" b="1" dirty="0">
                <a:solidFill>
                  <a:srgbClr val="000082"/>
                </a:solidFill>
              </a:rPr>
              <a:t> </a:t>
            </a:r>
            <a:r>
              <a:rPr lang="en-US" altLang="nl-NL" sz="3600" b="1" dirty="0">
                <a:solidFill>
                  <a:srgbClr val="000082"/>
                </a:solidFill>
                <a:hlinkClick r:id="rId3"/>
              </a:rPr>
              <a:t>www.debrievenschrijverij.nl</a:t>
            </a:r>
            <a:r>
              <a:rPr lang="en-US" altLang="nl-NL" sz="3600" b="1" dirty="0">
                <a:solidFill>
                  <a:srgbClr val="000082"/>
                </a:solidFill>
              </a:rPr>
              <a:t>  </a:t>
            </a:r>
            <a:br>
              <a:rPr lang="en-US" altLang="nl-NL" sz="3600" b="1" dirty="0">
                <a:solidFill>
                  <a:srgbClr val="000066"/>
                </a:solidFill>
              </a:rPr>
            </a:br>
            <a:r>
              <a:rPr lang="en-US" altLang="nl-NL" sz="3600" b="1" dirty="0" err="1">
                <a:solidFill>
                  <a:srgbClr val="000066"/>
                </a:solidFill>
              </a:rPr>
              <a:t>Voor</a:t>
            </a:r>
            <a:r>
              <a:rPr lang="en-US" altLang="nl-NL" sz="3600" b="1" dirty="0">
                <a:solidFill>
                  <a:srgbClr val="000066"/>
                </a:solidFill>
              </a:rPr>
              <a:t> de </a:t>
            </a:r>
            <a:r>
              <a:rPr lang="en-US" altLang="nl-NL" sz="3600" b="1" dirty="0" err="1">
                <a:solidFill>
                  <a:srgbClr val="000066"/>
                </a:solidFill>
              </a:rPr>
              <a:t>puntjes</a:t>
            </a:r>
            <a:r>
              <a:rPr lang="en-US" altLang="nl-NL" sz="3600" b="1" dirty="0">
                <a:solidFill>
                  <a:srgbClr val="000066"/>
                </a:solidFill>
              </a:rPr>
              <a:t> op de </a:t>
            </a:r>
            <a:r>
              <a:rPr lang="en-US" altLang="nl-NL" sz="3600" b="1" dirty="0" err="1">
                <a:solidFill>
                  <a:srgbClr val="000066"/>
                </a:solidFill>
              </a:rPr>
              <a:t>i</a:t>
            </a:r>
            <a:r>
              <a:rPr lang="en-US" altLang="nl-NL" sz="3600" b="1" dirty="0">
                <a:solidFill>
                  <a:srgbClr val="000066"/>
                </a:solidFill>
              </a:rPr>
              <a:t>.</a:t>
            </a:r>
            <a:br>
              <a:rPr lang="en-US" altLang="nl-NL" sz="3600" b="1" dirty="0">
                <a:solidFill>
                  <a:srgbClr val="000066"/>
                </a:solidFill>
              </a:rPr>
            </a:br>
            <a:br>
              <a:rPr lang="en-US" altLang="nl-NL" sz="3600" b="1" dirty="0">
                <a:solidFill>
                  <a:srgbClr val="000066"/>
                </a:solidFill>
              </a:rPr>
            </a:br>
            <a:endParaRPr lang="nl-NL" altLang="nl-NL" sz="1800" b="1" dirty="0">
              <a:solidFill>
                <a:srgbClr val="000066"/>
              </a:solidFill>
            </a:endParaRP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468313" y="3500438"/>
            <a:ext cx="7848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NL" altLang="nl-NL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achtergro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95288" y="188913"/>
            <a:ext cx="561657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nl-NL" sz="4800" b="1">
                <a:solidFill>
                  <a:schemeClr val="bg1"/>
                </a:solidFill>
              </a:rPr>
              <a:t>Curriculum vitae</a:t>
            </a:r>
            <a:endParaRPr lang="nl-NL" altLang="nl-NL" sz="4800" b="1">
              <a:solidFill>
                <a:schemeClr val="bg1"/>
              </a:solidFill>
            </a:endParaRP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395289" y="1412875"/>
            <a:ext cx="7633096" cy="6832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altLang="nl-NL" sz="3800" b="1" dirty="0">
                <a:solidFill>
                  <a:schemeClr val="bg1"/>
                </a:solidFill>
              </a:rPr>
              <a:t>In je cv vermeld je </a:t>
            </a:r>
            <a:r>
              <a:rPr lang="nl-NL" altLang="nl-NL" sz="3800" b="1" i="1" dirty="0">
                <a:solidFill>
                  <a:schemeClr val="bg1"/>
                </a:solidFill>
              </a:rPr>
              <a:t>alles wat belangrijk is</a:t>
            </a:r>
            <a:r>
              <a:rPr lang="nl-NL" altLang="nl-NL" sz="3800" b="1" dirty="0">
                <a:solidFill>
                  <a:schemeClr val="bg1"/>
                </a:solidFill>
              </a:rPr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altLang="nl-NL" sz="3800" b="1" dirty="0">
                <a:solidFill>
                  <a:schemeClr val="bg1"/>
                </a:solidFill>
              </a:rPr>
              <a:t>Correct en overzichtelijk.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altLang="nl-NL" sz="3800" b="1" dirty="0">
                <a:solidFill>
                  <a:schemeClr val="bg1"/>
                </a:solidFill>
              </a:rPr>
              <a:t>Zorgvuldig aangepast aan de sollicitatie (let ook op details!).</a:t>
            </a:r>
            <a:endParaRPr lang="nl-NL" altLang="nl-NL" sz="3800" b="1" i="1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altLang="nl-NL" sz="3800" b="1" dirty="0">
                <a:solidFill>
                  <a:schemeClr val="bg1"/>
                </a:solidFill>
              </a:rPr>
              <a:t>Pas op dat je de baan niet  misloopt   door ‘overdreven eerlijkheid!’ </a:t>
            </a:r>
            <a:br>
              <a:rPr lang="nl-NL" altLang="nl-NL" sz="3800" b="1" dirty="0"/>
            </a:br>
            <a:endParaRPr lang="nl-NL" altLang="nl-NL" sz="3800" b="1" dirty="0"/>
          </a:p>
          <a:p>
            <a:endParaRPr lang="nl-NL" altLang="nl-NL"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achtergro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395288" y="188913"/>
            <a:ext cx="18732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nl-NL" sz="4800" b="1">
                <a:solidFill>
                  <a:schemeClr val="bg1"/>
                </a:solidFill>
              </a:rPr>
              <a:t>Brief</a:t>
            </a:r>
            <a:endParaRPr lang="nl-NL" altLang="nl-NL" sz="4800" b="1">
              <a:solidFill>
                <a:schemeClr val="bg1"/>
              </a:solidFill>
            </a:endParaRP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323850" y="1031875"/>
            <a:ext cx="8497888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altLang="nl-NL" sz="2800" b="1" dirty="0">
                <a:solidFill>
                  <a:schemeClr val="bg1"/>
                </a:solidFill>
              </a:rPr>
              <a:t>Gefeliciteerd! Je cv is interessant genoeg. </a:t>
            </a:r>
            <a:br>
              <a:rPr lang="nl-NL" altLang="nl-NL" sz="2800" b="1" dirty="0">
                <a:solidFill>
                  <a:schemeClr val="bg1"/>
                </a:solidFill>
              </a:rPr>
            </a:br>
            <a:r>
              <a:rPr lang="nl-NL" altLang="nl-NL" sz="2800" b="1" dirty="0">
                <a:solidFill>
                  <a:schemeClr val="bg1"/>
                </a:solidFill>
              </a:rPr>
              <a:t>Nu moet je brief de lezer verder overtuigen.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altLang="nl-NL" sz="2800" b="1" dirty="0">
                <a:solidFill>
                  <a:schemeClr val="bg1"/>
                </a:solidFill>
              </a:rPr>
              <a:t>Alleen beweren wat je kunt waarmaken.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altLang="nl-NL" sz="2800" b="1" dirty="0">
                <a:solidFill>
                  <a:schemeClr val="bg1"/>
                </a:solidFill>
              </a:rPr>
              <a:t>... dus: voor jezelf mag er geen twijfel bestaan over je geschiktheid </a:t>
            </a:r>
            <a:r>
              <a:rPr lang="nl-NL" altLang="nl-NL" sz="2800" b="1" dirty="0">
                <a:solidFill>
                  <a:schemeClr val="bg2"/>
                </a:solidFill>
              </a:rPr>
              <a:t>(anders solliciteer je niet)</a:t>
            </a:r>
            <a:r>
              <a:rPr lang="nl-NL" altLang="nl-NL" sz="2800" b="1" dirty="0">
                <a:solidFill>
                  <a:schemeClr val="bg1"/>
                </a:solidFill>
              </a:rPr>
              <a:t>. </a:t>
            </a:r>
            <a:endParaRPr lang="nl-NL" altLang="nl-NL" sz="2800" b="1" dirty="0">
              <a:solidFill>
                <a:schemeClr val="bg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altLang="nl-NL" sz="2800" b="1" dirty="0">
                <a:solidFill>
                  <a:schemeClr val="bg1"/>
                </a:solidFill>
              </a:rPr>
              <a:t>Toon van gelijkwaardigheid: professionele presentatie! </a:t>
            </a: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 descr="bal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913"/>
            <a:ext cx="9144000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395288" y="1412875"/>
            <a:ext cx="7705725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4000" b="1"/>
              <a:t>Je hebt maar één A4’tje...</a:t>
            </a:r>
          </a:p>
          <a:p>
            <a:r>
              <a:rPr lang="nl-NL" altLang="nl-NL" sz="4000" b="1"/>
              <a:t>...dus laat je kennen!</a:t>
            </a:r>
          </a:p>
          <a:p>
            <a:endParaRPr lang="nl-NL" altLang="nl-NL" sz="4000" b="1"/>
          </a:p>
          <a:p>
            <a:r>
              <a:rPr lang="nl-NL" altLang="nl-NL" sz="4000" b="1"/>
              <a:t>Verstrek geen informatie die bij de lezer al bekend is. Alles wat je schrijft moet nieuw zijn (of ‘als nieuw’ geformuleerd).</a:t>
            </a: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395288" y="188913"/>
            <a:ext cx="1728787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nl-NL" sz="4800" b="1">
                <a:solidFill>
                  <a:srgbClr val="99CCFF"/>
                </a:solidFill>
              </a:rPr>
              <a:t>Brief</a:t>
            </a:r>
            <a:endParaRPr lang="nl-NL" altLang="nl-NL" sz="4800" b="1">
              <a:solidFill>
                <a:srgbClr val="99CCFF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91" name="Picture 7" descr="bal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913"/>
            <a:ext cx="9144000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395288" y="1412875"/>
            <a:ext cx="7705725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4000" b="1"/>
              <a:t>Meestal houd je de openingsalinea ‘veilig’. </a:t>
            </a:r>
          </a:p>
          <a:p>
            <a:endParaRPr lang="en-US" altLang="nl-NL" sz="2000" b="1"/>
          </a:p>
          <a:p>
            <a:r>
              <a:rPr lang="en-US" altLang="nl-NL" sz="4000" b="1"/>
              <a:t>Hier super-origineel willen zijn komt vaak geforceerd over. </a:t>
            </a:r>
          </a:p>
          <a:p>
            <a:endParaRPr lang="nl-NL" altLang="nl-NL" sz="2000" b="1"/>
          </a:p>
          <a:p>
            <a:r>
              <a:rPr lang="nl-NL" altLang="nl-NL" sz="4000" b="1"/>
              <a:t>Meld hoe je aan de vacature komt en wat je doel is. 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395288" y="188913"/>
            <a:ext cx="641667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nl-NL" sz="4800" b="1">
                <a:solidFill>
                  <a:srgbClr val="99CCFF"/>
                </a:solidFill>
              </a:rPr>
              <a:t>Opening: bron en doel</a:t>
            </a:r>
            <a:endParaRPr lang="nl-NL" altLang="nl-NL" sz="4800" b="1">
              <a:solidFill>
                <a:srgbClr val="99CCFF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3" name="Picture 5" descr="bal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913"/>
            <a:ext cx="9144000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395288" y="1412875"/>
            <a:ext cx="8497887" cy="447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4400" b="1" dirty="0"/>
              <a:t>Zeg iets zinvols over hoe jij als geïnteresseerde naar de organisatie kijkt én hoe je daar een rol voor jezelf in ziet. </a:t>
            </a:r>
            <a:br>
              <a:rPr lang="nl-NL" altLang="nl-NL" sz="4400" b="1" dirty="0"/>
            </a:br>
            <a:br>
              <a:rPr lang="nl-NL" altLang="nl-NL" sz="2400" b="1" dirty="0"/>
            </a:br>
            <a:r>
              <a:rPr lang="nl-NL" altLang="nl-NL" sz="4400" b="1" dirty="0"/>
              <a:t>Je laat zien dat je je verdiept hebt in het bedrijf. </a:t>
            </a:r>
            <a:endParaRPr lang="nl-NL" altLang="nl-NL" dirty="0"/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395288" y="188913"/>
            <a:ext cx="7275512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nl-NL" sz="4800" b="1">
                <a:solidFill>
                  <a:srgbClr val="99CCFF"/>
                </a:solidFill>
              </a:rPr>
              <a:t>De werkgever en jouw rol</a:t>
            </a:r>
            <a:endParaRPr lang="nl-NL" altLang="nl-NL" sz="4800" b="1">
              <a:solidFill>
                <a:srgbClr val="99CCFF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7" name="Picture 5" descr="bal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913"/>
            <a:ext cx="9144000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395288" y="1412875"/>
            <a:ext cx="8497887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altLang="nl-NL" sz="3200" b="1" dirty="0"/>
              <a:t>In personeelsadvertenties ontkom je niet aan clichés. Herhaal die nooit letterlijk.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altLang="nl-NL" sz="3200" b="1" dirty="0"/>
              <a:t>Noem de belangrijkste eigenschappen waarom ze JOU moeten kiezen (en niet een ander).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altLang="nl-NL" sz="3200" b="1" dirty="0"/>
              <a:t>Laat het oordeel aan de lezer over.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altLang="nl-NL" sz="3200" b="1" dirty="0"/>
              <a:t>Verwijs overtuigend naar iets wat/iemand die jouw geschiktheid bevestigt: cv, succes,   referentie </a:t>
            </a:r>
            <a:r>
              <a:rPr lang="nl-NL" altLang="nl-NL" sz="3200" b="1" dirty="0">
                <a:solidFill>
                  <a:schemeClr val="bg2"/>
                </a:solidFill>
              </a:rPr>
              <a:t>(letterlijk: verwijzing)</a:t>
            </a:r>
            <a:r>
              <a:rPr lang="nl-NL" altLang="nl-NL" sz="3200" b="1" dirty="0"/>
              <a:t>. </a:t>
            </a:r>
          </a:p>
          <a:p>
            <a:endParaRPr lang="nl-NL" altLang="nl-NL" sz="3200" b="1" dirty="0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395288" y="188913"/>
            <a:ext cx="8174037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nl-NL" sz="4800" b="1">
                <a:solidFill>
                  <a:srgbClr val="99CCFF"/>
                </a:solidFill>
              </a:rPr>
              <a:t>Zet jezelf professioneel neer</a:t>
            </a:r>
            <a:r>
              <a:rPr lang="en-US" altLang="nl-NL" sz="4800" b="1">
                <a:solidFill>
                  <a:schemeClr val="bg1"/>
                </a:solidFill>
              </a:rPr>
              <a:t> </a:t>
            </a:r>
            <a:endParaRPr lang="nl-NL" altLang="nl-NL" sz="48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61" name="Picture 5" descr="bal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913"/>
            <a:ext cx="9144000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395289" y="1412875"/>
            <a:ext cx="7561088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altLang="nl-NL" sz="3200" b="1" dirty="0"/>
              <a:t>Als je weet wie je beoogde werkgever is, weet je welke kant van jezelf je moet laten zien.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altLang="nl-NL" sz="3200" b="1" dirty="0"/>
              <a:t>Benadruk waarin jij je onderscheidt.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altLang="nl-NL" sz="3200" b="1" dirty="0"/>
              <a:t>Concentreer je op je eigen basiskwaliteiten. Dat zijn de kwaliteiten die je altijd kunt waarmaken.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altLang="nl-NL" sz="3200" b="1" dirty="0"/>
              <a:t>Sluit aan op eisen uit de advertentie, maar herhaal die niet.</a:t>
            </a:r>
            <a:endParaRPr lang="nl-NL" altLang="nl-NL" sz="1800" b="1" dirty="0"/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395288" y="188913"/>
            <a:ext cx="7053262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nl-NL" sz="4800" b="1">
                <a:solidFill>
                  <a:srgbClr val="99CCFF"/>
                </a:solidFill>
              </a:rPr>
              <a:t>Persoonlijke kwaliteiten</a:t>
            </a:r>
            <a:r>
              <a:rPr lang="en-US" altLang="nl-NL" sz="4800" b="1">
                <a:solidFill>
                  <a:schemeClr val="bg1"/>
                </a:solidFill>
              </a:rPr>
              <a:t> </a:t>
            </a:r>
            <a:endParaRPr lang="nl-NL" altLang="nl-NL" sz="48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5" name="Picture 5" descr="bal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913"/>
            <a:ext cx="9144000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395289" y="1412875"/>
            <a:ext cx="7561088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altLang="nl-NL" sz="3200" b="1" dirty="0"/>
              <a:t>Je motivatie voor de functie is duidelijk: jij wilt die baan! Dat gelooft de lezer wel.</a:t>
            </a:r>
          </a:p>
          <a:p>
            <a:r>
              <a:rPr lang="nl-NL" altLang="nl-NL" sz="3200" b="1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altLang="nl-NL" sz="3200" b="1" dirty="0"/>
              <a:t>Het gaat om de ‘motivatie van binnenuit’: de manier van werken die je altijd kunt waarmaken.</a:t>
            </a:r>
            <a:endParaRPr lang="nl-NL" altLang="nl-NL" sz="3200" dirty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395288" y="188913"/>
            <a:ext cx="70040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nl-NL" sz="4800" b="1">
                <a:solidFill>
                  <a:srgbClr val="99CCFF"/>
                </a:solidFill>
              </a:rPr>
              <a:t>Motivatie van binnenuit</a:t>
            </a:r>
            <a:r>
              <a:rPr lang="en-US" altLang="nl-NL" sz="4800" b="1">
                <a:solidFill>
                  <a:schemeClr val="bg1"/>
                </a:solidFill>
              </a:rPr>
              <a:t> </a:t>
            </a:r>
            <a:endParaRPr lang="nl-NL" altLang="nl-NL" sz="48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4141</TotalTime>
  <Words>463</Words>
  <Application>Microsoft Office PowerPoint</Application>
  <PresentationFormat>Diavoorstelling (4:3)</PresentationFormat>
  <Paragraphs>73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9" baseType="lpstr">
      <vt:lpstr>Arial</vt:lpstr>
      <vt:lpstr>Myriad Web Pro</vt:lpstr>
      <vt:lpstr>Calibri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johan!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Tien minuten</dc:title>
  <dc:creator>pcuser</dc:creator>
  <cp:lastModifiedBy>Johan Debbenhof</cp:lastModifiedBy>
  <cp:revision>35</cp:revision>
  <dcterms:created xsi:type="dcterms:W3CDTF">2011-03-05T10:15:06Z</dcterms:created>
  <dcterms:modified xsi:type="dcterms:W3CDTF">2017-01-29T18:19:17Z</dcterms:modified>
</cp:coreProperties>
</file>